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41"/>
  </p:notesMasterIdLst>
  <p:sldIdLst>
    <p:sldId id="256" r:id="rId2"/>
    <p:sldId id="301" r:id="rId3"/>
    <p:sldId id="263" r:id="rId4"/>
    <p:sldId id="265" r:id="rId5"/>
    <p:sldId id="267" r:id="rId6"/>
    <p:sldId id="268" r:id="rId7"/>
    <p:sldId id="258" r:id="rId8"/>
    <p:sldId id="270" r:id="rId9"/>
    <p:sldId id="269" r:id="rId10"/>
    <p:sldId id="307" r:id="rId11"/>
    <p:sldId id="271" r:id="rId12"/>
    <p:sldId id="272" r:id="rId13"/>
    <p:sldId id="262" r:id="rId14"/>
    <p:sldId id="289" r:id="rId15"/>
    <p:sldId id="302" r:id="rId16"/>
    <p:sldId id="292" r:id="rId17"/>
    <p:sldId id="303" r:id="rId18"/>
    <p:sldId id="304" r:id="rId19"/>
    <p:sldId id="305" r:id="rId20"/>
    <p:sldId id="306" r:id="rId21"/>
    <p:sldId id="308" r:id="rId22"/>
    <p:sldId id="274" r:id="rId23"/>
    <p:sldId id="309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61" r:id="rId34"/>
    <p:sldId id="285" r:id="rId35"/>
    <p:sldId id="310" r:id="rId36"/>
    <p:sldId id="260" r:id="rId37"/>
    <p:sldId id="284" r:id="rId38"/>
    <p:sldId id="288" r:id="rId39"/>
    <p:sldId id="300" r:id="rId40"/>
  </p:sldIdLst>
  <p:sldSz cx="9144000" cy="6858000" type="screen4x3"/>
  <p:notesSz cx="6858000" cy="9144000"/>
  <p:custDataLst>
    <p:tags r:id="rId4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22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C2FD60-E949-427A-9A7F-E1E0AAC07697}" type="datetimeFigureOut">
              <a:rPr lang="ru-RU" smtClean="0"/>
              <a:pPr/>
              <a:t>10.06.2026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8D7972-AFFD-42FB-8F53-73E281BE5A9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D7972-AFFD-42FB-8F53-73E281BE5A90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BA705BC-4B95-4B70-A499-0E029B06C424}" type="slidenum">
              <a:rPr lang="en-GB"/>
              <a:pPr/>
              <a:t>39</a:t>
            </a:fld>
            <a:endParaRPr lang="en-GB"/>
          </a:p>
        </p:txBody>
      </p:sp>
      <p:sp>
        <p:nvSpPr>
          <p:cNvPr id="378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0251A-A0D3-4EBA-9196-A8B70BA49272}" type="datetimeFigureOut">
              <a:rPr lang="ru-RU" smtClean="0"/>
              <a:pPr/>
              <a:t>10.06.2026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A57F5-CA8D-4EF9-B2B1-B569FDD407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0251A-A0D3-4EBA-9196-A8B70BA49272}" type="datetimeFigureOut">
              <a:rPr lang="ru-RU" smtClean="0"/>
              <a:pPr/>
              <a:t>10.06.2026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A57F5-CA8D-4EF9-B2B1-B569FDD407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0251A-A0D3-4EBA-9196-A8B70BA49272}" type="datetimeFigureOut">
              <a:rPr lang="ru-RU" smtClean="0"/>
              <a:pPr/>
              <a:t>10.06.2026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A57F5-CA8D-4EF9-B2B1-B569FDD407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0251A-A0D3-4EBA-9196-A8B70BA49272}" type="datetimeFigureOut">
              <a:rPr lang="ru-RU" smtClean="0"/>
              <a:pPr/>
              <a:t>10.06.2026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A57F5-CA8D-4EF9-B2B1-B569FDD407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0251A-A0D3-4EBA-9196-A8B70BA49272}" type="datetimeFigureOut">
              <a:rPr lang="ru-RU" smtClean="0"/>
              <a:pPr/>
              <a:t>10.06.2026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A57F5-CA8D-4EF9-B2B1-B569FDD407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0251A-A0D3-4EBA-9196-A8B70BA49272}" type="datetimeFigureOut">
              <a:rPr lang="ru-RU" smtClean="0"/>
              <a:pPr/>
              <a:t>10.06.2026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1A57F5-CA8D-4EF9-B2B1-B569FDD407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0251A-A0D3-4EBA-9196-A8B70BA49272}" type="datetimeFigureOut">
              <a:rPr lang="ru-RU" smtClean="0"/>
              <a:pPr/>
              <a:t>10.06.2026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A57F5-CA8D-4EF9-B2B1-B569FDD407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0251A-A0D3-4EBA-9196-A8B70BA49272}" type="datetimeFigureOut">
              <a:rPr lang="ru-RU" smtClean="0"/>
              <a:pPr/>
              <a:t>10.06.2026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C41A57F5-CA8D-4EF9-B2B1-B569FDD407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E730251A-A0D3-4EBA-9196-A8B70BA49272}" type="datetimeFigureOut">
              <a:rPr lang="ru-RU" smtClean="0"/>
              <a:pPr/>
              <a:t>10.06.2026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A57F5-CA8D-4EF9-B2B1-B569FDD407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0251A-A0D3-4EBA-9196-A8B70BA49272}" type="datetimeFigureOut">
              <a:rPr lang="ru-RU" smtClean="0"/>
              <a:pPr/>
              <a:t>10.06.2026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A57F5-CA8D-4EF9-B2B1-B569FDD407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0251A-A0D3-4EBA-9196-A8B70BA49272}" type="datetimeFigureOut">
              <a:rPr lang="ru-RU" smtClean="0"/>
              <a:pPr/>
              <a:t>10.06.2026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A57F5-CA8D-4EF9-B2B1-B569FDD407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730251A-A0D3-4EBA-9196-A8B70BA49272}" type="datetimeFigureOut">
              <a:rPr lang="ru-RU" smtClean="0"/>
              <a:pPr/>
              <a:t>10.06.2026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41A57F5-CA8D-4EF9-B2B1-B569FDD4076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714357"/>
            <a:ext cx="8175852" cy="642941"/>
          </a:xfrm>
          <a:solidFill>
            <a:srgbClr val="FFFF00"/>
          </a:solidFill>
          <a:ln w="38100">
            <a:solidFill>
              <a:srgbClr val="0070C0"/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4000" dirty="0"/>
              <a:t>Детская легкая атлетика </a:t>
            </a:r>
            <a:r>
              <a:rPr lang="ru-RU" sz="4000" dirty="0" err="1"/>
              <a:t>иааф</a:t>
            </a:r>
            <a:endParaRPr lang="ru-RU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285992"/>
            <a:ext cx="742955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Предпосылки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391876" cy="4525963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ru-RU" sz="2200" dirty="0"/>
              <a:t>Общее ухудшение физических и двигательных качеств у детей за последние двадцать лет: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снижение  их  каждодневной  физической  активности;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повышение уровня полноты</a:t>
            </a:r>
          </a:p>
          <a:p>
            <a:pPr>
              <a:buNone/>
            </a:pPr>
            <a:r>
              <a:rPr lang="ru-RU" sz="2400" dirty="0"/>
              <a:t> </a:t>
            </a:r>
            <a:r>
              <a:rPr lang="ru-RU" sz="1800" dirty="0"/>
              <a:t>Тест  Андре  </a:t>
            </a:r>
            <a:r>
              <a:rPr lang="ru-RU" sz="1800" dirty="0" err="1"/>
              <a:t>Гименеса</a:t>
            </a:r>
            <a:r>
              <a:rPr lang="ru-RU" sz="1800" dirty="0"/>
              <a:t> -  спортивная школа в Экс – </a:t>
            </a:r>
            <a:r>
              <a:rPr lang="ru-RU" sz="1800" dirty="0" err="1"/>
              <a:t>ле</a:t>
            </a:r>
            <a:r>
              <a:rPr lang="ru-RU" sz="1800" dirty="0"/>
              <a:t> </a:t>
            </a:r>
            <a:r>
              <a:rPr lang="ru-RU" sz="1800" dirty="0" err="1"/>
              <a:t>Бэне</a:t>
            </a:r>
            <a:r>
              <a:rPr lang="ru-RU" sz="1800" dirty="0"/>
              <a:t> (Франция). </a:t>
            </a:r>
          </a:p>
          <a:p>
            <a:pPr algn="ctr">
              <a:buNone/>
            </a:pPr>
            <a:r>
              <a:rPr lang="ru-RU" sz="2400" dirty="0"/>
              <a:t>с 6’28” в 1975 г до 1’25 в 1995 г (80%)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потеря силы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увеличение массы тела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снижение импульсов, оказывающих сопротивление мышечной боли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143932" cy="714380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Легкая атлетика и дети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14422"/>
            <a:ext cx="8535322" cy="5143536"/>
          </a:xfrm>
        </p:spPr>
        <p:txBody>
          <a:bodyPr>
            <a:normAutofit lnSpcReduction="10000"/>
          </a:bodyPr>
          <a:lstStyle/>
          <a:p>
            <a:endParaRPr lang="ru-RU" sz="2000" dirty="0"/>
          </a:p>
          <a:p>
            <a:pPr algn="just"/>
            <a:r>
              <a:rPr lang="ru-RU" sz="2000" dirty="0"/>
              <a:t>Легкая атлетика с ее разнообразием видов предоставляет великолепную возможность для соревновательных отношений с ровесниками.</a:t>
            </a:r>
          </a:p>
          <a:p>
            <a:pPr algn="just"/>
            <a:r>
              <a:rPr lang="ru-RU" sz="2000" dirty="0"/>
              <a:t>Должна  конкурировать  с  «веселыми»,  доступными, рекламируемыми    видами  спорта. </a:t>
            </a:r>
          </a:p>
          <a:p>
            <a:pPr algn="just"/>
            <a:r>
              <a:rPr lang="ru-RU" sz="2000" dirty="0"/>
              <a:t>Если легкая атлетика — привлекательный вид спорта для детей, то наставники в этом виде спорта должны создавать программы, которые полностью подходят для детей.</a:t>
            </a:r>
          </a:p>
          <a:p>
            <a:pPr algn="just"/>
            <a:r>
              <a:rPr lang="ru-RU" sz="2000" dirty="0"/>
              <a:t>Детские соревнования в этом виде спорта напоминают миниатюрную версию взрослой программы. Неадекватная стандартизация часто приводит к ранней специализации в конкретном виде, что, совершенно ясно, противоречит требованию гармоничного развития детей. </a:t>
            </a:r>
          </a:p>
          <a:p>
            <a:pPr algn="just"/>
            <a:r>
              <a:rPr lang="ru-RU" sz="2000" dirty="0"/>
              <a:t>Также возникает ранняя элитарность, которая вредна для большинства детей.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1143000"/>
          </a:xfrm>
          <a:solidFill>
            <a:srgbClr val="CCCCFF"/>
          </a:solidFill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КОНЦЕПЦИЯ «ДЕТСКОЙ ЛЕГКОЙ АТЛЕТИКИ ИААФ»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8572560" cy="4525963"/>
          </a:xfrm>
        </p:spPr>
        <p:txBody>
          <a:bodyPr>
            <a:normAutofit/>
          </a:bodyPr>
          <a:lstStyle/>
          <a:p>
            <a:pPr algn="just"/>
            <a:r>
              <a:rPr lang="ru-RU" sz="2400" dirty="0"/>
              <a:t>Весной 2001 года рабочая группа ИААФ по легкой атлетике для детей взяла на себя инициативу и разработала концепцию для детей, которая основана на решительном отходе от взрослой модели легкой атлетики. </a:t>
            </a:r>
          </a:p>
          <a:p>
            <a:pPr algn="just"/>
            <a:r>
              <a:rPr lang="ru-RU" sz="2400" dirty="0"/>
              <a:t>Эта концепция носит  называние </a:t>
            </a:r>
          </a:p>
          <a:p>
            <a:pPr algn="just">
              <a:buNone/>
            </a:pPr>
            <a:r>
              <a:rPr lang="ru-RU" sz="3200" b="1" dirty="0">
                <a:solidFill>
                  <a:srgbClr val="FF0000"/>
                </a:solidFill>
              </a:rPr>
              <a:t>«ДЕТСКАЯ ЛЕГКАЯ  АТЛЕТИКА ИААФ»</a:t>
            </a:r>
          </a:p>
          <a:p>
            <a:pPr algn="just"/>
            <a:r>
              <a:rPr lang="ru-RU" sz="2400" dirty="0"/>
              <a:t>Служить всем детям в возрасте от 7 до 15 лет </a:t>
            </a:r>
          </a:p>
          <a:p>
            <a:pPr algn="just"/>
            <a:r>
              <a:rPr lang="ru-RU" sz="2400" dirty="0"/>
              <a:t>Служить всему, что касается детей в возрасте  </a:t>
            </a:r>
            <a:br>
              <a:rPr lang="ru-RU" sz="2400" dirty="0"/>
            </a:br>
            <a:r>
              <a:rPr lang="ru-RU" sz="2400" dirty="0"/>
              <a:t>от 7 до 15 лет.</a:t>
            </a:r>
          </a:p>
          <a:p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74" y="1430805"/>
            <a:ext cx="3493622" cy="3726387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«ДЕТСКАЯ ЛЕГКАЯ АТЛЕТИКА ИААФ»</a:t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3600" b="1" dirty="0">
                <a:solidFill>
                  <a:srgbClr val="C00000"/>
                </a:solidFill>
              </a:rPr>
              <a:t> </a:t>
            </a:r>
            <a:r>
              <a:rPr lang="ru-RU" dirty="0">
                <a:solidFill>
                  <a:srgbClr val="C00000"/>
                </a:solidFill>
              </a:rPr>
              <a:t>направлена на то, чтобы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1430805"/>
            <a:ext cx="5221814" cy="348925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400" dirty="0"/>
              <a:t>Привнести азарт в «игровую» легкую атлетику.</a:t>
            </a:r>
          </a:p>
          <a:p>
            <a:pPr algn="just"/>
            <a:r>
              <a:rPr lang="ru-RU" sz="2400" dirty="0"/>
              <a:t>Новые виды и новаторская организация позволят детям заниматься спринтерским бегом, бегом на выносливость, прыжками, метаниями — практически в одном месте (на стадионе, игровой площадке, в зале, на любой имеющейся спортивной площадке и т.п.)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3A5A553-132B-4A97-8419-BEE0EBB880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723533"/>
            <a:ext cx="3209681" cy="21317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7312326" cy="857248"/>
          </a:xfrm>
          <a:blipFill>
            <a:blip r:embed="rId2"/>
            <a:tile tx="0" ty="0" sx="100000" sy="100000" flip="none" algn="tl"/>
          </a:blipFill>
          <a:ln w="38100">
            <a:solidFill>
              <a:srgbClr val="00B0F0"/>
            </a:solidFill>
          </a:ln>
        </p:spPr>
        <p:txBody>
          <a:bodyPr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Задачи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401080" cy="5357850"/>
          </a:xfrm>
        </p:spPr>
        <p:txBody>
          <a:bodyPr>
            <a:normAutofit fontScale="775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3100" dirty="0"/>
              <a:t>Большое количество детей одновременно участвует в занятиях.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100" dirty="0"/>
              <a:t>Отрабатывались разнообразные и основные легкоатлетические  движения.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100" dirty="0"/>
              <a:t>Не только более сильные или быстрые дети вносят свой вклад в достижение хорошего результата.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100" dirty="0"/>
              <a:t>Требования, предъявляемые к выполнению упражнений, варьируются в зависимости от возраста и кондиционных возможностей.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100" dirty="0"/>
              <a:t>В программе присутствует элемент приключения, предлагая новый подход, импонирующий детям.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100" dirty="0"/>
              <a:t>Структура и порядок зачета  легкие, основанные на результатах команд.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100" dirty="0"/>
              <a:t>Требуется немного помощников и судей.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100" dirty="0"/>
              <a:t>Легкая атлетика предлагается как смешанный командный вид спорта (мальчики и девочки).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390736" cy="1143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700" b="1" dirty="0">
                <a:solidFill>
                  <a:srgbClr val="C00000"/>
                </a:solidFill>
              </a:rPr>
              <a:t>КАК   УСПЕШНО  ОРГАНИЗОВАТЬ   СОРЕВНОВАНИЕ  ПО  ДЕТСКОЙ  ЛЕГКОЙ АТЛЕТИКЕ ?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ru-RU" sz="2400" dirty="0"/>
              <a:t>Успешное соревнование по легкой атлетике базируется на 4 элементах: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команды, которые принимают участие в соревновании;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судьи,  сопровождающие  детей  взрослые,  которые  будут;  организовывать соревнование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спортивная площадка, где будет проходить соревнование;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Инвентарь.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031836" cy="1143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Возрастные группы и программа по видам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52578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3800" b="1" dirty="0">
                <a:solidFill>
                  <a:srgbClr val="FF0000"/>
                </a:solidFill>
              </a:rPr>
              <a:t>Группа I : дети в возрасте 7 и 8 лет</a:t>
            </a:r>
          </a:p>
          <a:p>
            <a:pPr>
              <a:buNone/>
            </a:pPr>
            <a:r>
              <a:rPr lang="ru-RU" sz="3800" b="1" dirty="0">
                <a:solidFill>
                  <a:srgbClr val="FF0000"/>
                </a:solidFill>
              </a:rPr>
              <a:t>Группа II : дети в возрасте 9 и 10 лет</a:t>
            </a:r>
          </a:p>
          <a:p>
            <a:pPr>
              <a:buNone/>
            </a:pPr>
            <a:r>
              <a:rPr lang="ru-RU" sz="3800" b="1" dirty="0">
                <a:solidFill>
                  <a:srgbClr val="FF0000"/>
                </a:solidFill>
              </a:rPr>
              <a:t>Группа III : дети в возрасте  11 и 12 лет</a:t>
            </a:r>
          </a:p>
          <a:p>
            <a:pPr marL="382588" indent="-382588">
              <a:buFont typeface="Wingdings" panose="05000000000000000000" pitchFamily="2" charset="2"/>
              <a:buChar char="§"/>
            </a:pPr>
            <a:r>
              <a:rPr lang="ru-RU" sz="4200" dirty="0"/>
              <a:t>Все </a:t>
            </a:r>
            <a:r>
              <a:rPr lang="ru-RU" sz="4400" dirty="0"/>
              <a:t>соревнования для группы I и II проводятся как командные.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4400" dirty="0"/>
              <a:t>Соревнования для группы III проводятся в виде эстафет или индивидуальных видов, в которых участвующие группы состоят из двух половин команды. Команды формируются для участия в соревновании из групп, в состав которых входят несколько членов из двух команд.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4400" dirty="0"/>
              <a:t>Так происходит переход от конфигурации команды к конфигурации индивидуального участия в юношеских соревнованиях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7496204" cy="1143000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Принцип команды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043890" cy="452596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dirty="0"/>
              <a:t>Работа команды — это основной принцип </a:t>
            </a:r>
          </a:p>
          <a:p>
            <a:pPr algn="ctr">
              <a:buNone/>
            </a:pPr>
            <a:r>
              <a:rPr lang="ru-RU" dirty="0"/>
              <a:t>«ДЕТСКОЙ ЛЕГКОЙ АТЛЕТИКИ ИААФ»</a:t>
            </a:r>
          </a:p>
          <a:p>
            <a:pPr algn="ctr">
              <a:buNone/>
            </a:pPr>
            <a:endParaRPr lang="ru-RU" dirty="0"/>
          </a:p>
          <a:p>
            <a:r>
              <a:rPr lang="ru-RU" dirty="0"/>
              <a:t>Все члены команды вносят свой вклад в результат в беговых видах (эстафеты) или свой индивидуальный вклад в общий результат команды (в каждом виде).</a:t>
            </a:r>
          </a:p>
          <a:p>
            <a:r>
              <a:rPr lang="ru-RU" dirty="0"/>
              <a:t>Индивидуальное участие способствует командному результату и укрепляет концепцию ценности каждого ребенка.</a:t>
            </a:r>
          </a:p>
          <a:p>
            <a:r>
              <a:rPr lang="ru-RU" dirty="0"/>
              <a:t>Каждый ребенок принимает участие во всех видах программы, что препятствует ранней специализации.</a:t>
            </a:r>
          </a:p>
          <a:p>
            <a:r>
              <a:rPr lang="ru-RU" dirty="0"/>
              <a:t>Команды смешанные (как правило, состоят из 5 девочек и 5 мальчиков).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43192" cy="654032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 </a:t>
            </a:r>
            <a:r>
              <a:rPr lang="ru-RU" b="1" dirty="0">
                <a:solidFill>
                  <a:srgbClr val="C00000"/>
                </a:solidFill>
              </a:rPr>
              <a:t>КОМАНДЫ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429288"/>
          </a:xfrm>
        </p:spPr>
        <p:txBody>
          <a:bodyPr>
            <a:noAutofit/>
          </a:bodyPr>
          <a:lstStyle/>
          <a:p>
            <a:pPr algn="just"/>
            <a:r>
              <a:rPr lang="ru-RU" sz="1800" dirty="0"/>
              <a:t>Соревнования  по  Детской  легкой  атлетике  проводятся  с  участием  </a:t>
            </a:r>
            <a:r>
              <a:rPr lang="ru-RU" sz="1800" b="1" dirty="0"/>
              <a:t>6  –  9  </a:t>
            </a:r>
            <a:r>
              <a:rPr lang="ru-RU" sz="1800" dirty="0"/>
              <a:t>команд, состоящих из </a:t>
            </a:r>
            <a:r>
              <a:rPr lang="ru-RU" sz="1800" b="1" dirty="0"/>
              <a:t>10 (даже 11)</a:t>
            </a:r>
            <a:r>
              <a:rPr lang="ru-RU" sz="1800" dirty="0"/>
              <a:t> членов. Возможно организовать несколько соревнований одновременно, чтобы вовлечь как можно больше детей.</a:t>
            </a:r>
          </a:p>
          <a:p>
            <a:pPr algn="just"/>
            <a:r>
              <a:rPr lang="ru-RU" sz="1800" dirty="0"/>
              <a:t>Соревнование длится </a:t>
            </a:r>
            <a:r>
              <a:rPr lang="ru-RU" sz="1800" b="1" dirty="0"/>
              <a:t>1 час 10 минут – 2 часа</a:t>
            </a:r>
            <a:r>
              <a:rPr lang="ru-RU" sz="1800" dirty="0"/>
              <a:t>, и дети участвуют в  7-10 видах. </a:t>
            </a:r>
          </a:p>
          <a:p>
            <a:pPr algn="just"/>
            <a:r>
              <a:rPr lang="ru-RU" sz="1800" dirty="0"/>
              <a:t>Например, при 6 командах по 10 участников в каждой возможно организовать короткое соревнование из </a:t>
            </a:r>
            <a:r>
              <a:rPr lang="ru-RU" sz="1800" b="1" dirty="0"/>
              <a:t>7 видов </a:t>
            </a:r>
            <a:r>
              <a:rPr lang="ru-RU" sz="1800" dirty="0"/>
              <a:t>(общей продолжительностью 1 час 10 минут). </a:t>
            </a:r>
          </a:p>
          <a:p>
            <a:pPr algn="just"/>
            <a:r>
              <a:rPr lang="ru-RU" sz="1800" dirty="0"/>
              <a:t>После того как определено  количество команд, необходимо </a:t>
            </a:r>
            <a:r>
              <a:rPr lang="ru-RU" sz="1800" b="1" dirty="0"/>
              <a:t>выбрать виды,  </a:t>
            </a:r>
            <a:r>
              <a:rPr lang="ru-RU" sz="1800" dirty="0"/>
              <a:t>которые нужно  включить  в  соревнование.  Возраст  участвующих  спортсменов,  имеющийся инвентарь и даже расписание соревнований (чемпионат, соревновательный цикл и т.д.) могут оказывать влияние на решение. </a:t>
            </a:r>
          </a:p>
          <a:p>
            <a:pPr algn="just"/>
            <a:r>
              <a:rPr lang="ru-RU" sz="1800" dirty="0"/>
              <a:t>Чтобы  соревнование  было  успешным,  рекомендуется  четко  различать  команды, используя какой – то </a:t>
            </a:r>
            <a:r>
              <a:rPr lang="ru-RU" sz="1800" b="1" dirty="0"/>
              <a:t>отличительный элемент</a:t>
            </a:r>
            <a:r>
              <a:rPr lang="ru-RU" sz="1800" dirty="0"/>
              <a:t>, (футболка, кепка, нарукавная повязка и т.д.).</a:t>
            </a:r>
          </a:p>
          <a:p>
            <a:pPr algn="just"/>
            <a:r>
              <a:rPr lang="ru-RU" sz="1800" dirty="0"/>
              <a:t>Помимо цветового отличия нужно дать названия командам. Пример</a:t>
            </a:r>
            <a:r>
              <a:rPr lang="ru-RU" sz="1800" b="1" dirty="0"/>
              <a:t>:  “Львы” </a:t>
            </a:r>
            <a:r>
              <a:rPr lang="ru-RU" sz="1800" dirty="0"/>
              <a:t>будут носить красные майки.</a:t>
            </a:r>
          </a:p>
          <a:p>
            <a:pPr algn="just">
              <a:buNone/>
            </a:pPr>
            <a:r>
              <a:rPr lang="ru-RU" sz="1800" dirty="0"/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87208" cy="1143000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Организация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r>
              <a:rPr lang="ru-RU" sz="2600" dirty="0"/>
              <a:t>Все дети должны участвовать в соревновании несколько раз в каждой группе видов.</a:t>
            </a:r>
          </a:p>
          <a:p>
            <a:r>
              <a:rPr lang="ru-RU" sz="2600" dirty="0"/>
              <a:t>На каждой станции каждому члену команды дается 1 минута для участия (10 детей = 10 минут).</a:t>
            </a:r>
          </a:p>
          <a:p>
            <a:r>
              <a:rPr lang="ru-RU" sz="2600" dirty="0"/>
              <a:t>После того, как соревнования в различных группах видов были проведены (спринт/бег/барьерный бег, метания и прыжки), все члены команды принимают участие в беге на выносливость  —  все вместе в заключительной части.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  <a:solidFill>
            <a:srgbClr val="92D050"/>
          </a:solidFill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Организация (продолжение)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357298"/>
            <a:ext cx="8643998" cy="4768865"/>
          </a:xfrm>
        </p:spPr>
        <p:txBody>
          <a:bodyPr>
            <a:normAutofit/>
          </a:bodyPr>
          <a:lstStyle/>
          <a:p>
            <a:r>
              <a:rPr lang="ru-RU" sz="2600" dirty="0"/>
              <a:t>Дети могут переходить в разные группы видов </a:t>
            </a:r>
            <a:br>
              <a:rPr lang="ru-RU" sz="2600" dirty="0"/>
            </a:br>
            <a:r>
              <a:rPr lang="ru-RU" sz="2600" dirty="0"/>
              <a:t>(в частности, в младшие категории, когда они еще новички).</a:t>
            </a:r>
          </a:p>
          <a:p>
            <a:r>
              <a:rPr lang="ru-RU" sz="2600" dirty="0"/>
              <a:t>Полный диапазон видов должен быть включен в различные соревнования, которые предлагаются детям.</a:t>
            </a:r>
          </a:p>
          <a:p>
            <a:r>
              <a:rPr lang="ru-RU" sz="2600" dirty="0"/>
              <a:t>Дополнительные программы соревнований гарантируют, что дети во всех деталях попробуют различные формы легкоатлетических движений и  получат пользу от всестороннего физического развития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11144" cy="939784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ИНВЕНТАРЬ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901014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Чтобы  хорошо  провести  соревнование,  важно  </a:t>
            </a:r>
            <a:r>
              <a:rPr lang="ru-RU" b="1" dirty="0"/>
              <a:t>использовать  инвентарь, адаптированный </a:t>
            </a:r>
            <a:r>
              <a:rPr lang="ru-RU" dirty="0"/>
              <a:t>для детей (высота, вес, безопасность, цветовая гамма и т.д.). Для этой цели инвентарь, полностью создан для детей, однако, возможно использовать разные типы  инвентаря,  специально  созданного  для  детских  занятий  легкой  атлетикой. </a:t>
            </a:r>
          </a:p>
          <a:p>
            <a:r>
              <a:rPr lang="ru-RU" dirty="0"/>
              <a:t>Наконец,    так  как  соревнование  не  ставит  своей  целью  установление  рекордов  и произведение  отбора,  основанного  на  результатах,  можно  сделать  разнообразный инвентарь из различных материалов.</a:t>
            </a:r>
          </a:p>
          <a:p>
            <a:endParaRPr lang="ru-RU" dirty="0"/>
          </a:p>
          <a:p>
            <a:pPr algn="ctr"/>
            <a:r>
              <a:rPr lang="ru-RU" b="1" dirty="0"/>
              <a:t>В   э т о м   с л у ч а е   </a:t>
            </a:r>
            <a:r>
              <a:rPr lang="ru-RU" b="1" dirty="0" err="1"/>
              <a:t>н</a:t>
            </a:r>
            <a:r>
              <a:rPr lang="ru-RU" b="1" dirty="0"/>
              <a:t> у ж </a:t>
            </a:r>
            <a:r>
              <a:rPr lang="ru-RU" b="1" dirty="0" err="1"/>
              <a:t>н</a:t>
            </a:r>
            <a:r>
              <a:rPr lang="ru-RU" b="1" dirty="0"/>
              <a:t> о   в </a:t>
            </a:r>
            <a:r>
              <a:rPr lang="ru-RU" b="1" dirty="0" err="1"/>
              <a:t>н</a:t>
            </a:r>
            <a:r>
              <a:rPr lang="ru-RU" b="1" dirty="0"/>
              <a:t> и м а т е л </a:t>
            </a:r>
            <a:r>
              <a:rPr lang="ru-RU" b="1" dirty="0" err="1"/>
              <a:t>ь</a:t>
            </a:r>
            <a:r>
              <a:rPr lang="ru-RU" b="1" dirty="0"/>
              <a:t> </a:t>
            </a:r>
            <a:r>
              <a:rPr lang="ru-RU" b="1" dirty="0" err="1"/>
              <a:t>н</a:t>
            </a:r>
            <a:r>
              <a:rPr lang="ru-RU" b="1" dirty="0"/>
              <a:t> о </a:t>
            </a:r>
          </a:p>
          <a:p>
            <a:pPr algn="ctr"/>
            <a:r>
              <a:rPr lang="ru-RU" b="1" dirty="0"/>
              <a:t>  подумать  о  той  опасности,  которую  может представлять такой модифицированный инвентарь.</a:t>
            </a:r>
          </a:p>
          <a:p>
            <a:pPr algn="ctr">
              <a:buNone/>
            </a:pPr>
            <a:r>
              <a:rPr lang="ru-RU" b="1" dirty="0"/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357422" y="214290"/>
            <a:ext cx="3200400" cy="7302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323528" y="5085184"/>
            <a:ext cx="8001056" cy="928694"/>
          </a:xfrm>
          <a:solidFill>
            <a:srgbClr val="FFFF00"/>
          </a:solidFill>
        </p:spPr>
        <p:txBody>
          <a:bodyPr>
            <a:normAutofit fontScale="47500" lnSpcReduction="20000"/>
          </a:bodyPr>
          <a:lstStyle/>
          <a:p>
            <a:pPr>
              <a:lnSpc>
                <a:spcPct val="90000"/>
              </a:lnSpc>
              <a:tabLst>
                <a:tab pos="981075" algn="l"/>
                <a:tab pos="2598738" algn="l"/>
                <a:tab pos="7978775" algn="r"/>
              </a:tabLst>
            </a:pPr>
            <a:endParaRPr lang="ru-RU" dirty="0"/>
          </a:p>
          <a:p>
            <a:pPr>
              <a:lnSpc>
                <a:spcPct val="90000"/>
              </a:lnSpc>
              <a:tabLst>
                <a:tab pos="981075" algn="l"/>
                <a:tab pos="2598738" algn="l"/>
                <a:tab pos="7978775" algn="r"/>
              </a:tabLst>
            </a:pPr>
            <a:endParaRPr lang="ru-RU" dirty="0"/>
          </a:p>
          <a:p>
            <a:pPr algn="ctr">
              <a:lnSpc>
                <a:spcPct val="90000"/>
              </a:lnSpc>
              <a:tabLst>
                <a:tab pos="981075" algn="l"/>
                <a:tab pos="2598738" algn="l"/>
                <a:tab pos="7978775" algn="r"/>
              </a:tabLst>
            </a:pPr>
            <a:r>
              <a:rPr lang="ru-RU" sz="4400" dirty="0"/>
              <a:t>Самые маленькие дети воспринимают инвентарь как игрушки, а более старшие дети воспринимают его как вспомогательные средства для того, чтобы отождествляться с чемпионами</a:t>
            </a:r>
            <a:endParaRPr lang="en-US" sz="4400" dirty="0"/>
          </a:p>
        </p:txBody>
      </p:sp>
      <p:pic>
        <p:nvPicPr>
          <p:cNvPr id="4" name="Picture 5" descr="kid's athletics 00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87624" y="188640"/>
            <a:ext cx="6262731" cy="4697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Содержание инвентаря</a:t>
            </a:r>
          </a:p>
        </p:txBody>
      </p:sp>
      <p:pic>
        <p:nvPicPr>
          <p:cNvPr id="5" name="Picture 4" descr="DSCN047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14282" y="2071678"/>
            <a:ext cx="4216793" cy="3163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Lunel4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071678"/>
            <a:ext cx="4229104" cy="3171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43998" cy="1143000"/>
          </a:xfrm>
        </p:spPr>
        <p:txBody>
          <a:bodyPr>
            <a:noAutofit/>
          </a:bodyPr>
          <a:lstStyle/>
          <a:p>
            <a:pPr lvl="1" algn="l" rtl="0">
              <a:spcBef>
                <a:spcPct val="0"/>
              </a:spcBef>
            </a:pPr>
            <a:r>
              <a:rPr lang="ru-RU" sz="2400" b="1" dirty="0"/>
              <a:t>Дети сами должны приносить и уносить инвентарь</a:t>
            </a:r>
            <a:r>
              <a:rPr lang="en-GB" sz="2400" b="1" dirty="0"/>
              <a:t>.</a:t>
            </a:r>
            <a:br>
              <a:rPr lang="en-GB" sz="2400" b="1" dirty="0"/>
            </a:br>
            <a:endParaRPr lang="ru-RU" sz="2400" b="1" dirty="0"/>
          </a:p>
        </p:txBody>
      </p:sp>
      <p:pic>
        <p:nvPicPr>
          <p:cNvPr id="4" name="Picture 2" descr="ma tarija 05  II 04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1285860"/>
            <a:ext cx="4429156" cy="488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3" algn="l" rtl="0">
              <a:spcBef>
                <a:spcPct val="0"/>
              </a:spcBef>
            </a:pPr>
            <a:r>
              <a:rPr lang="fr-FR" sz="2400" dirty="0"/>
              <a:t>- </a:t>
            </a:r>
            <a:r>
              <a:rPr lang="ru-RU" sz="2800" dirty="0"/>
              <a:t>после каждого занятия инвентарь убирается</a:t>
            </a:r>
            <a:br>
              <a:rPr lang="en-GB" sz="2800" dirty="0"/>
            </a:br>
            <a:endParaRPr lang="ru-RU" dirty="0"/>
          </a:p>
        </p:txBody>
      </p:sp>
      <p:pic>
        <p:nvPicPr>
          <p:cNvPr id="7" name="Picture 4" descr="capathle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2273" y="1600200"/>
            <a:ext cx="565745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3978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Виды «Детской легкой атлетики»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043890" cy="4911741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/>
              <a:t>БЕГОВЫЕ ВИДЫ</a:t>
            </a:r>
          </a:p>
          <a:p>
            <a:pPr>
              <a:buNone/>
            </a:pPr>
            <a:endParaRPr lang="ru-RU" b="1" dirty="0"/>
          </a:p>
          <a:p>
            <a:r>
              <a:rPr lang="ru-RU" b="1" u="sng" dirty="0"/>
              <a:t>Энергетические потребности</a:t>
            </a:r>
            <a:r>
              <a:rPr lang="ru-RU" b="1" dirty="0"/>
              <a:t>: </a:t>
            </a:r>
          </a:p>
          <a:p>
            <a:r>
              <a:rPr lang="ru-RU" dirty="0"/>
              <a:t>- Аэробная мощность: 8 минут бег в свободном темпе. </a:t>
            </a:r>
          </a:p>
          <a:p>
            <a:r>
              <a:rPr lang="ru-RU" dirty="0"/>
              <a:t>- Анаэробная </a:t>
            </a:r>
            <a:r>
              <a:rPr lang="ru-RU" dirty="0" err="1"/>
              <a:t>алактатная</a:t>
            </a:r>
            <a:r>
              <a:rPr lang="ru-RU" dirty="0"/>
              <a:t> мощность: усилие менее 5 секунд. </a:t>
            </a:r>
          </a:p>
          <a:p>
            <a:r>
              <a:rPr lang="ru-RU" dirty="0"/>
              <a:t>- Анаэробная </a:t>
            </a:r>
            <a:r>
              <a:rPr lang="ru-RU" dirty="0" err="1"/>
              <a:t>лактатная</a:t>
            </a:r>
            <a:r>
              <a:rPr lang="ru-RU" dirty="0"/>
              <a:t> мощность: разнообразные усилия </a:t>
            </a:r>
          </a:p>
          <a:p>
            <a:r>
              <a:rPr lang="ru-RU" dirty="0"/>
              <a:t>продолжительностью 10 - 12 секунд (F1). </a:t>
            </a:r>
          </a:p>
          <a:p>
            <a:endParaRPr lang="ru-RU" b="1" dirty="0"/>
          </a:p>
          <a:p>
            <a:r>
              <a:rPr lang="ru-RU" b="1" u="sng" dirty="0"/>
              <a:t>Двигательные сложности:</a:t>
            </a:r>
          </a:p>
          <a:p>
            <a:r>
              <a:rPr lang="ru-RU" dirty="0"/>
              <a:t>- Произвольная скорость бега </a:t>
            </a:r>
          </a:p>
          <a:p>
            <a:r>
              <a:rPr lang="ru-RU" dirty="0"/>
              <a:t>- Преодоление барьеров в направлении бега (соответствующие барьеры) </a:t>
            </a:r>
          </a:p>
          <a:p>
            <a:r>
              <a:rPr lang="ru-RU" dirty="0"/>
              <a:t>- Преодоление барьеров сбоку (соответствующие барьеры) </a:t>
            </a:r>
          </a:p>
          <a:p>
            <a:r>
              <a:rPr lang="ru-RU" dirty="0"/>
              <a:t>- Низкий старт (после кувырка вперед) </a:t>
            </a:r>
          </a:p>
          <a:p>
            <a:r>
              <a:rPr lang="ru-RU" dirty="0"/>
              <a:t>- В руках держат и передают предметы для эстафеты </a:t>
            </a:r>
          </a:p>
          <a:p>
            <a:r>
              <a:rPr lang="ru-RU" dirty="0"/>
              <a:t>- Работа с “высокими” и “низкими” барьерами.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МЕТАН ИЯ</a:t>
            </a:r>
            <a:r>
              <a:rPr lang="ru-RU" dirty="0"/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Группа метаний состоит из 4 видов, которые дополняют друг друга в преддверии решения двигательных задач, доступных детям.</a:t>
            </a:r>
          </a:p>
          <a:p>
            <a:pPr>
              <a:buNone/>
            </a:pPr>
            <a:r>
              <a:rPr lang="ru-RU" dirty="0"/>
              <a:t> </a:t>
            </a:r>
          </a:p>
          <a:p>
            <a:r>
              <a:rPr lang="ru-RU" dirty="0"/>
              <a:t>- Метание легких и тяжелых снарядов (соответствующий вес) </a:t>
            </a:r>
          </a:p>
          <a:p>
            <a:r>
              <a:rPr lang="ru-RU" dirty="0"/>
              <a:t>- Вращательная и линейная техника метаний </a:t>
            </a:r>
          </a:p>
          <a:p>
            <a:r>
              <a:rPr lang="ru-RU" dirty="0"/>
              <a:t>- Метания на точность и результат </a:t>
            </a:r>
          </a:p>
          <a:p>
            <a:r>
              <a:rPr lang="ru-RU" dirty="0"/>
              <a:t>- Метания вперед и назад </a:t>
            </a:r>
          </a:p>
          <a:p>
            <a:r>
              <a:rPr lang="ru-RU" dirty="0"/>
              <a:t>- Метания одной и двумя руками </a:t>
            </a:r>
          </a:p>
          <a:p>
            <a:r>
              <a:rPr lang="ru-RU" dirty="0"/>
              <a:t>- Метание назад с выпрямлением ног </a:t>
            </a:r>
          </a:p>
          <a:p>
            <a:r>
              <a:rPr lang="ru-RU" dirty="0"/>
              <a:t>- Метание с колена с соблюдением правильного положения бедер.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ПРЫЖКОВЫЕ ВИДЫ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758138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Группа прыжковых видов состоит из 4 видов, которые дополняют друг  друга  и  охватывают  все  двигательные  задачи,  с  которыми можно столкнуться в этой группе видов.</a:t>
            </a:r>
          </a:p>
          <a:p>
            <a:endParaRPr lang="ru-RU" dirty="0"/>
          </a:p>
          <a:p>
            <a:r>
              <a:rPr lang="ru-RU" dirty="0"/>
              <a:t>- Прыжки с отталкиванием обеими и одной ногой </a:t>
            </a:r>
          </a:p>
          <a:p>
            <a:r>
              <a:rPr lang="ru-RU" dirty="0"/>
              <a:t>- Повторные прыжки на гибкость и координацию рук </a:t>
            </a:r>
          </a:p>
          <a:p>
            <a:r>
              <a:rPr lang="ru-RU" dirty="0"/>
              <a:t>- Прыжки с разбегом и предметом в руке </a:t>
            </a:r>
          </a:p>
          <a:p>
            <a:r>
              <a:rPr lang="ru-RU" dirty="0"/>
              <a:t>- Прыжки с долгосрочным программированием движения. 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Виды для детей 7 - 8 ЛЕТ</a:t>
            </a:r>
            <a:br>
              <a:rPr lang="ru-RU" sz="3200" b="1" dirty="0">
                <a:solidFill>
                  <a:srgbClr val="C00000"/>
                </a:solidFill>
              </a:rPr>
            </a:br>
            <a:r>
              <a:rPr lang="ru-RU" sz="3200" b="1" dirty="0">
                <a:solidFill>
                  <a:srgbClr val="C00000"/>
                </a:solidFill>
              </a:rPr>
              <a:t>Спринт/Барьерный челночный бег</a:t>
            </a:r>
            <a:endParaRPr lang="ru-RU" sz="32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85720" y="4286256"/>
            <a:ext cx="8143932" cy="1839907"/>
          </a:xfrm>
        </p:spPr>
        <p:txBody>
          <a:bodyPr>
            <a:normAutofit fontScale="70000" lnSpcReduction="20000"/>
          </a:bodyPr>
          <a:lstStyle/>
          <a:p>
            <a:r>
              <a:rPr lang="ru-RU" sz="2800" dirty="0"/>
              <a:t>Краткое описание: Комбинированная «челночная» эстафета, состоящая из спринтерского и  барьерного бега</a:t>
            </a:r>
          </a:p>
          <a:p>
            <a:endParaRPr lang="ru-RU" sz="2800" dirty="0"/>
          </a:p>
          <a:p>
            <a:r>
              <a:rPr lang="ru-RU" sz="2800" dirty="0"/>
              <a:t>Зачет: Результат определяет время - побеждает команда, у которой самое лучшее время. Следующие команды занимают места согласно показанному ими времени.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571612"/>
            <a:ext cx="542928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01014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 «Формула — 1» — это эстафета, состоящая из гладкого бега, барьерного и «слаломного» спринта.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643050"/>
            <a:ext cx="6500858" cy="274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214282" y="4572008"/>
            <a:ext cx="8643998" cy="2071702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Дистанция составляет около 60 или 80 метров и делится на зону для гладкого спринта, для короткого барьерного бега и для спринта вокруг слаломных палок (смотри рисунок). </a:t>
            </a:r>
          </a:p>
          <a:p>
            <a:r>
              <a:rPr lang="ru-RU" dirty="0"/>
              <a:t>В качестве эстафетной палочки используется мягкое кольцо. Каждый участник должен начать бег с кувырка вперед, выполняемого на мате.</a:t>
            </a:r>
          </a:p>
          <a:p>
            <a:r>
              <a:rPr lang="ru-RU" dirty="0"/>
              <a:t>«Формулаа1» — это командное соревнование, в котором каждый член команды должен выполнить бег по всей трассе.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Барьерный спринт и слаломная эстафета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4429132"/>
            <a:ext cx="7472386" cy="169703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Аргумент: ознакомление со слаломом и направлениями бега по ломаной линии; </a:t>
            </a:r>
          </a:p>
          <a:p>
            <a:r>
              <a:rPr lang="ru-RU" dirty="0"/>
              <a:t>преодоление барьеров с левой и правой стороны с соблюдением темпа бега.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1" y="1470240"/>
            <a:ext cx="5735236" cy="281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ctr"/>
            <a:r>
              <a:rPr lang="ru-RU" dirty="0"/>
              <a:t> </a:t>
            </a:r>
            <a:r>
              <a:rPr lang="ru-RU" sz="3600" b="1" dirty="0">
                <a:solidFill>
                  <a:srgbClr val="C00000"/>
                </a:solidFill>
              </a:rPr>
              <a:t>Прыжки в разные стороны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158" y="4000504"/>
            <a:ext cx="8329642" cy="2697163"/>
          </a:xfrm>
        </p:spPr>
        <p:txBody>
          <a:bodyPr>
            <a:normAutofit fontScale="85000" lnSpcReduction="10000"/>
          </a:bodyPr>
          <a:lstStyle/>
          <a:p>
            <a:r>
              <a:rPr lang="ru-RU" sz="1900" b="1" dirty="0"/>
              <a:t>Процедура </a:t>
            </a:r>
          </a:p>
          <a:p>
            <a:r>
              <a:rPr lang="ru-RU" sz="1900" dirty="0"/>
              <a:t>От центра прыжкового круга участник прыгает вперед, назад и в стороны. Старт прыжка вперед осуществляется из центра, затем назад в центр, затем вправо и назад в центр, затем влево и назад в центр, и, наконец, назад и снова назад в центр.</a:t>
            </a:r>
          </a:p>
          <a:p>
            <a:r>
              <a:rPr lang="ru-RU" sz="1900" b="1" dirty="0"/>
              <a:t>Зачет</a:t>
            </a:r>
          </a:p>
          <a:p>
            <a:r>
              <a:rPr lang="ru-RU" sz="1900" dirty="0"/>
              <a:t>Каждому члену команды дается 15 секунд на выполнение попытки, в ходе которой он пытается выполнить как можно больше прыжков на двух ногах. За каждый выполненный «квадрат» (вперед, в центр, в обе стороны, назад) дается одно очко, чтобы в одном круге можно было набрать максимально восемь очков. Из двух попыток в зачет идет лучшая из них.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1214422"/>
            <a:ext cx="5000660" cy="2643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500066"/>
          </a:xfrm>
        </p:spPr>
        <p:txBody>
          <a:bodyPr>
            <a:noAutofit/>
          </a:bodyPr>
          <a:lstStyle/>
          <a:p>
            <a:pPr algn="ctr"/>
            <a:r>
              <a:rPr lang="ru-RU" sz="3600" dirty="0"/>
              <a:t> </a:t>
            </a:r>
            <a:r>
              <a:rPr lang="ru-RU" sz="2800" b="1" dirty="0">
                <a:solidFill>
                  <a:srgbClr val="C00000"/>
                </a:solidFill>
              </a:rPr>
              <a:t>Метание детского копья одной рукой на дальность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500034" y="3357562"/>
            <a:ext cx="8186766" cy="3197229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/>
              <a:t>Процедура</a:t>
            </a:r>
          </a:p>
          <a:p>
            <a:r>
              <a:rPr lang="ru-RU" dirty="0"/>
              <a:t>Метание детского копья выполняется из 5 метровой зоны разбега. После короткого разбега спортсмен метает копье в зону</a:t>
            </a:r>
          </a:p>
          <a:p>
            <a:r>
              <a:rPr lang="ru-RU" dirty="0"/>
              <a:t>для метания от линии измерения (для первой и второй возрастных групп используются мягкие копья, для третьей группы — планирующее копье). Каждому участнику дается две попытки.</a:t>
            </a:r>
          </a:p>
          <a:p>
            <a:r>
              <a:rPr lang="ru-RU" b="1" dirty="0"/>
              <a:t>Меры безопасности:</a:t>
            </a:r>
            <a:r>
              <a:rPr lang="ru-RU" dirty="0"/>
              <a:t> Так как безопасность имеет очень важное значение в детских соревнованиях по метанию копья, в секторе приземления разрешается находиться только помощникам.</a:t>
            </a:r>
          </a:p>
          <a:p>
            <a:r>
              <a:rPr lang="ru-RU" dirty="0"/>
              <a:t>Строго запрещается метать копье в обратном от линии измерения направлении.</a:t>
            </a:r>
          </a:p>
          <a:p>
            <a:r>
              <a:rPr lang="ru-RU" b="1" dirty="0"/>
              <a:t>Зачет</a:t>
            </a:r>
          </a:p>
          <a:p>
            <a:r>
              <a:rPr lang="ru-RU" dirty="0"/>
              <a:t>Каждая попытка измеряется под прямым (90 градусов) углом к линии измерения и записывается с точностью 20 см (записываются лучшие показатели, если приземление произошло между линиями). Лучшая из двух попыток каждого члена команды засчитывается в общий результат команды.</a:t>
            </a:r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142984"/>
            <a:ext cx="5500725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rgbClr val="C00000"/>
                </a:solidFill>
              </a:rPr>
              <a:t>Метание набивных мячей двумя руками на дальность из положения «стоя на коленях»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142984"/>
            <a:ext cx="6286544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596" y="3857628"/>
            <a:ext cx="8358246" cy="2554287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1600" b="1" dirty="0"/>
              <a:t>  Процедура</a:t>
            </a:r>
          </a:p>
          <a:p>
            <a:pPr>
              <a:buNone/>
            </a:pPr>
            <a:r>
              <a:rPr lang="ru-RU" sz="1600" dirty="0"/>
              <a:t>   Участник становится на колени на мат (или на другое мягкое покрытие) перед поднятой мягкой целью (например, мягким или поролоновым матом). Затем участник отклоняется (напрягая тело) и бросает набивной мяч весом  1 кг, используя  бросок вперед двумя руками из-за головы на максимальную дистанцию из положения стоя на коленях. После броска участник может упасть вперед на мягкую, поднятую подушку, которая находится перед ним.</a:t>
            </a:r>
          </a:p>
          <a:p>
            <a:pPr>
              <a:buNone/>
            </a:pPr>
            <a:r>
              <a:rPr lang="ru-RU" sz="1600" b="1" dirty="0"/>
              <a:t>Зачет</a:t>
            </a:r>
          </a:p>
          <a:p>
            <a:pPr>
              <a:buNone/>
            </a:pPr>
            <a:r>
              <a:rPr lang="ru-RU" sz="1600" dirty="0"/>
              <a:t>Каждому участнику дается две попытки. Измерения записываются с точностью 20 см (записываются лучшие показатели,</a:t>
            </a:r>
          </a:p>
          <a:p>
            <a:pPr>
              <a:buNone/>
            </a:pPr>
            <a:r>
              <a:rPr lang="ru-RU" sz="1600" dirty="0"/>
              <a:t>если приземление произошло между линиями) и производятся под прямым углом (90 градусов) к линии измерения. Лучшая из двух попыток каждого члена команды засчитывается в общий зачет команды.</a:t>
            </a:r>
          </a:p>
          <a:p>
            <a:pPr>
              <a:buNone/>
            </a:pPr>
            <a:endParaRPr lang="ru-RU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43971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 Прыжок с шестом в длину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0" y="3214686"/>
            <a:ext cx="9144000" cy="364331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1600" b="1" dirty="0"/>
              <a:t>Процедура</a:t>
            </a:r>
          </a:p>
          <a:p>
            <a:pPr>
              <a:buNone/>
            </a:pPr>
            <a:r>
              <a:rPr lang="ru-RU" sz="1600" dirty="0"/>
              <a:t>        Участник бежит по 5 — метровой зоне разбега по направлению к обручу/шине/мату (линия старта обозначена конусом или планкой). Отталкивание должно выполняться одной ногой. Спортсмены правши,  отталкивающиеся левой ногой, захватывают шест  правой рукой сверху. Воткнув шест в землю, находясь «в висе», прыгун проносит себя над вторым маркером в направлении цели (шин или матов).</a:t>
            </a:r>
          </a:p>
          <a:p>
            <a:r>
              <a:rPr lang="ru-RU" sz="1600" dirty="0"/>
              <a:t>Цели располагаются следующим образом, как указано на рисунке: Цель  1  располагается на расстоянии  1 метра позади маркера. Рекомендуется не бросать шест во время прыжка. Шест не должен быть длиннее 2 метров.</a:t>
            </a:r>
          </a:p>
          <a:p>
            <a:r>
              <a:rPr lang="ru-RU" sz="1600" b="1" dirty="0"/>
              <a:t>Зачет</a:t>
            </a:r>
          </a:p>
          <a:p>
            <a:r>
              <a:rPr lang="ru-RU" sz="1600" dirty="0"/>
              <a:t>Каждому участнику дается две попытки. Если спортсмен приземляется внутри зоны первой цели, ему дается два очка. Если спортсмен приземляется внутри зоны второй цели, ему дается 3 очка, и так далее  (цель 3 (=4 очка), цель 4 (=5 очков) и цель 5 (= 6 очков)). Прыжок считается успешным, если при приземлении произошло касание края шины (мата). Если при приземлении одна нога попала внутрь шины или на мат, а другая нога находится снаружи, у спортсмена вычитается одно очко. В этом соревновании детям дается три попытки. Судьи должны разъяснить правила для спортсменов.</a:t>
            </a:r>
          </a:p>
          <a:p>
            <a:endParaRPr lang="ru-RU" sz="16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714356"/>
            <a:ext cx="5572164" cy="2357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Метание в различные сложные цели с использованием «вращательного» способа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00306"/>
            <a:ext cx="357186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786182" y="1071546"/>
            <a:ext cx="5357818" cy="5572164"/>
          </a:xfrm>
        </p:spPr>
        <p:txBody>
          <a:bodyPr>
            <a:normAutofit fontScale="92500" lnSpcReduction="10000"/>
          </a:bodyPr>
          <a:lstStyle/>
          <a:p>
            <a:r>
              <a:rPr lang="ru-RU" sz="1600" b="1" dirty="0"/>
              <a:t>Процедура</a:t>
            </a:r>
          </a:p>
          <a:p>
            <a:pPr>
              <a:buNone/>
            </a:pPr>
            <a:r>
              <a:rPr lang="ru-RU" sz="1600" dirty="0"/>
              <a:t>Вся площадь между двумя стойками (или между футбольными воротами) делится на три равные зоны: левая, центральная и правая зоны. Участник выполняет метания из положения стоя боком на расстоянии  5 м перед центральной зоной и бросает мяч (или подобный предмет) полностью выпрямленной рукой в сетку или футбольные ворота (в стиле, напоминающем метание диска или замах ребром теннисной ракетки).  Каждому участнику дается две попытки для выполнения метания в сектор в зависимости от того, какой рукой выполняется метание (например, метатели левши пытаются бросить предмет в левую зону).</a:t>
            </a:r>
          </a:p>
          <a:p>
            <a:r>
              <a:rPr lang="ru-RU" sz="1600" b="1" dirty="0"/>
              <a:t>Зачет</a:t>
            </a:r>
          </a:p>
          <a:p>
            <a:pPr>
              <a:buNone/>
            </a:pPr>
            <a:r>
              <a:rPr lang="ru-RU" sz="1600" dirty="0"/>
              <a:t>Если спортсмены правши выполняют метание в правую зону, им засчитывают 3 очка. Два очка засчитывается за метание в центральную зону и одно — за метание в левую зону. Для спортсменов — левшей очки засчитываются в обратной последовательности. Если спортсмен не попал в цель (рядом, над, под) или заступил за линию измерения, ему дается только одна дополнительная попытка, чтоб попытаться набрать очки.</a:t>
            </a:r>
          </a:p>
          <a:p>
            <a:pPr>
              <a:buNone/>
            </a:pPr>
            <a:r>
              <a:rPr lang="ru-RU" sz="1600" dirty="0"/>
              <a:t>В зачет команды засчитывается лучшая из двух попыток.</a:t>
            </a:r>
          </a:p>
          <a:p>
            <a:endParaRPr lang="ru-RU" sz="1600" dirty="0"/>
          </a:p>
          <a:p>
            <a:endParaRPr lang="ru-RU" sz="1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СОРЕВНОВАНИЯ ДЛЯ ДЕТЕЙ 11 – 12 ЛЕТ</a:t>
            </a:r>
            <a:br>
              <a:rPr lang="ru-RU" sz="3200" b="1" dirty="0">
                <a:solidFill>
                  <a:srgbClr val="C00000"/>
                </a:solidFill>
              </a:rPr>
            </a:br>
            <a:r>
              <a:rPr lang="ru-RU" sz="2700" b="1" dirty="0">
                <a:solidFill>
                  <a:srgbClr val="C00000"/>
                </a:solidFill>
              </a:rPr>
              <a:t>«Формула виражей»: спринтерский и барьерный бег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043494" cy="5043510"/>
          </a:xfrm>
        </p:spPr>
        <p:txBody>
          <a:bodyPr>
            <a:noAutofit/>
          </a:bodyPr>
          <a:lstStyle/>
          <a:p>
            <a:r>
              <a:rPr lang="ru-RU" sz="1400" b="1" dirty="0"/>
              <a:t>Процедура</a:t>
            </a:r>
          </a:p>
          <a:p>
            <a:r>
              <a:rPr lang="ru-RU" sz="1400" dirty="0"/>
              <a:t>Для каждой команды необходимы две дорожки: одна для передачи эстафетной палочки и спринта, а вторая для барьерного бега.</a:t>
            </a:r>
          </a:p>
          <a:p>
            <a:r>
              <a:rPr lang="ru-RU" sz="1400" dirty="0"/>
              <a:t>Все члены команды собираются перед 10 – метровой зоной передачи. Первый участник начинает этап гладкого бега по направлению к первому флагштоку, обегает его перед тем, как пробежать барьерный этап в обратном направлении по направлению ко второму флагштоку, затем поворачивается, чтобы пробежать обратно к месту, где располагается команда. Попав в зону передачи, он/она передает мягкое кольцо (эстафетную палочку) своему соратнику по команде, который пробегает такой же этап до тех пор, пока он/она не передает кольцо третьему члену команды и т. д.</a:t>
            </a:r>
          </a:p>
          <a:p>
            <a:r>
              <a:rPr lang="ru-RU" sz="1400" dirty="0"/>
              <a:t>Бегун, принимающий эстафетную палочку, начинает бег в зоне передачи.</a:t>
            </a:r>
          </a:p>
          <a:p>
            <a:r>
              <a:rPr lang="ru-RU" sz="1400" dirty="0"/>
              <a:t>Хронометр включается, когда первый участник проходит линию старта (вход в зону передачи), и останавливается, когда последний член команды пересекает линию финиша (вход в зону передачи), когда он/она заканчивает этап.</a:t>
            </a:r>
          </a:p>
          <a:p>
            <a:endParaRPr lang="ru-RU" sz="14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2357430"/>
            <a:ext cx="3786182" cy="2571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58259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«Формула виражей» — спринтерская эстафета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285860"/>
            <a:ext cx="6704967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0" y="4143380"/>
            <a:ext cx="8472518" cy="214314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Для каждой команды необходимы две дорожки: одна с зоной передачи эстафетной палочки (мягкого кольца), а другая без нее.</a:t>
            </a:r>
          </a:p>
          <a:p>
            <a:r>
              <a:rPr lang="ru-RU" dirty="0"/>
              <a:t>Бегун, принимающий эстафетную палочку, начинает бег по дистанции (в направлении бега) в зоне передачи.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71435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Барьерный бег – спринт через барьеры с регулярными интервалами</a:t>
            </a:r>
            <a:br>
              <a:rPr lang="ru-RU" sz="2800" b="1" dirty="0">
                <a:solidFill>
                  <a:srgbClr val="C00000"/>
                </a:solidFill>
              </a:rPr>
            </a:b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00108"/>
            <a:ext cx="4495800" cy="5126055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Процедура</a:t>
            </a:r>
          </a:p>
          <a:p>
            <a:r>
              <a:rPr lang="ru-RU" dirty="0"/>
              <a:t>Барьерная дистанция соответствует рисунку на картинке.</a:t>
            </a:r>
          </a:p>
          <a:p>
            <a:r>
              <a:rPr lang="ru-RU" dirty="0"/>
              <a:t>Это командное соревнование, в котором каждый спортсмен бежит отдельно.</a:t>
            </a:r>
          </a:p>
          <a:p>
            <a:r>
              <a:rPr lang="ru-RU" dirty="0"/>
              <a:t>Участник занимает положение готовности перед линией старта, чтобы начать бег, когда дается сигнал старта, или когда раздается хлопок в ладоши после сигнала  «внимание». Он пробегает дистанцию, и должен пересечь линию финиша как можно скорее. Его результат засчитывается индивидуально.</a:t>
            </a: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1571612"/>
            <a:ext cx="4500594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/>
              <a:t> </a:t>
            </a:r>
            <a:r>
              <a:rPr lang="ru-RU" sz="3600" b="1" dirty="0">
                <a:solidFill>
                  <a:srgbClr val="C00000"/>
                </a:solidFill>
              </a:rPr>
              <a:t>Тройной прыжок с короткого разбега</a:t>
            </a:r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143116"/>
            <a:ext cx="3571900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/>
              <a:t>Процедура</a:t>
            </a:r>
          </a:p>
          <a:p>
            <a:r>
              <a:rPr lang="ru-RU" dirty="0"/>
              <a:t>Каждому члену команды дается три попытки.</a:t>
            </a:r>
          </a:p>
          <a:p>
            <a:r>
              <a:rPr lang="ru-RU" dirty="0"/>
              <a:t>После разбега, ограниченного 5 метрами, спортсмен выполняет тройной прыжок (скачок, шаг, прыжок и приземление на обе ноги). Измерения производятся от точки приземления (пятка), которая находится ближе всего к зоне отталкивания, с помощью измерительной ленты, раскатанной вдоль зоны приземления.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82660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 </a:t>
            </a:r>
            <a:r>
              <a:rPr lang="ru-RU" b="1" dirty="0">
                <a:solidFill>
                  <a:srgbClr val="C00000"/>
                </a:solidFill>
              </a:rPr>
              <a:t>СПОРТИВНАЯ ПЛОЩАДКА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600200"/>
            <a:ext cx="8329642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Площадка должна быть </a:t>
            </a:r>
            <a:r>
              <a:rPr lang="ru-RU" b="1" dirty="0"/>
              <a:t>безопасной, праздничной </a:t>
            </a:r>
            <a:r>
              <a:rPr lang="ru-RU" dirty="0"/>
              <a:t>и </a:t>
            </a:r>
            <a:r>
              <a:rPr lang="ru-RU" b="1" dirty="0"/>
              <a:t>адаптированной</a:t>
            </a:r>
            <a:r>
              <a:rPr lang="ru-RU" dirty="0"/>
              <a:t> к соревнованию. </a:t>
            </a:r>
          </a:p>
          <a:p>
            <a:r>
              <a:rPr lang="ru-RU" dirty="0"/>
              <a:t>Площадка,  покрытая дерном, размером  </a:t>
            </a:r>
            <a:r>
              <a:rPr lang="ru-RU" b="1" dirty="0"/>
              <a:t>60 м  X  40</a:t>
            </a:r>
            <a:r>
              <a:rPr lang="ru-RU" dirty="0"/>
              <a:t>  м  будет  идеальным  местом  для соревнования. </a:t>
            </a:r>
          </a:p>
          <a:p>
            <a:r>
              <a:rPr lang="ru-RU" dirty="0"/>
              <a:t>Зону  нужно  полностью  задействовать.  Основное  правило заключается  в  том,  чтобы  распределить  станции  по  видам  таким  образом,  чтобы провести  соревнование  с соблюдением  </a:t>
            </a:r>
            <a:r>
              <a:rPr lang="ru-RU" b="1" dirty="0"/>
              <a:t>мер безопасности</a:t>
            </a:r>
            <a:r>
              <a:rPr lang="ru-RU" dirty="0"/>
              <a:t>. </a:t>
            </a:r>
          </a:p>
          <a:p>
            <a:r>
              <a:rPr lang="ru-RU" dirty="0"/>
              <a:t>В день соревнования: Станции по видам должны быть распределены как можно более рациональнее. Само место может быть украшено </a:t>
            </a:r>
            <a:r>
              <a:rPr lang="ru-RU" b="1" dirty="0"/>
              <a:t>(</a:t>
            </a:r>
            <a:r>
              <a:rPr lang="ru-RU" b="1" dirty="0" err="1"/>
              <a:t>ф</a:t>
            </a:r>
            <a:r>
              <a:rPr lang="ru-RU" b="1" dirty="0"/>
              <a:t> л а г и ,   </a:t>
            </a:r>
            <a:r>
              <a:rPr lang="ru-RU" b="1" dirty="0" err="1"/>
              <a:t>ц</a:t>
            </a:r>
            <a:r>
              <a:rPr lang="ru-RU" b="1" dirty="0"/>
              <a:t> в е т </a:t>
            </a:r>
            <a:r>
              <a:rPr lang="ru-RU" b="1" dirty="0" err="1"/>
              <a:t>ы</a:t>
            </a:r>
            <a:r>
              <a:rPr lang="ru-RU" b="1" dirty="0"/>
              <a:t> ,</a:t>
            </a:r>
          </a:p>
          <a:p>
            <a:pPr>
              <a:buNone/>
            </a:pPr>
            <a:r>
              <a:rPr lang="ru-RU" b="1" dirty="0"/>
              <a:t>     м у </a:t>
            </a:r>
            <a:r>
              <a:rPr lang="ru-RU" b="1" dirty="0" err="1"/>
              <a:t>з</a:t>
            </a:r>
            <a:r>
              <a:rPr lang="ru-RU" b="1" dirty="0"/>
              <a:t> </a:t>
            </a:r>
            <a:r>
              <a:rPr lang="ru-RU" b="1" dirty="0" err="1"/>
              <a:t>ы</a:t>
            </a:r>
            <a:r>
              <a:rPr lang="ru-RU" b="1" dirty="0"/>
              <a:t> к а  </a:t>
            </a:r>
            <a:r>
              <a:rPr lang="ru-RU" dirty="0"/>
              <a:t> и   т . </a:t>
            </a:r>
            <a:r>
              <a:rPr lang="ru-RU" dirty="0" err="1"/>
              <a:t>д</a:t>
            </a:r>
            <a:r>
              <a:rPr lang="ru-RU" dirty="0"/>
              <a:t> . ), чтобы создать позитивно е и приятное восприятие у детей.</a:t>
            </a:r>
          </a:p>
          <a:p>
            <a:pPr>
              <a:buNone/>
            </a:pPr>
            <a:r>
              <a:rPr lang="ru-RU" dirty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Организация соревновательной зоны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571612"/>
            <a:ext cx="7715304" cy="4357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Смена станций при 4 командах </a:t>
            </a:r>
            <a:b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200" dirty="0"/>
              <a:t>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4" y="1714488"/>
          <a:ext cx="8353460" cy="3359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99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28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47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76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307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9928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команды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Вид  5’</a:t>
                      </a:r>
                    </a:p>
                    <a:p>
                      <a:pPr algn="ctr"/>
                      <a:r>
                        <a:rPr lang="ru-RU" sz="1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Вид  5’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 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Вид 5’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 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Вид</a:t>
                      </a:r>
                      <a:r>
                        <a:rPr lang="ru-RU" sz="1400" baseline="0" dirty="0"/>
                        <a:t> 5’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/>
                        <a:t> </a:t>
                      </a:r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Вид 5’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 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Вид 5’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Вид10’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 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079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Формула 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/>
                        <a:t>Барьернспринт</a:t>
                      </a:r>
                      <a:endParaRPr lang="ru-RU" sz="1200" dirty="0"/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/>
                        <a:t>Скрестн</a:t>
                      </a:r>
                      <a:r>
                        <a:rPr lang="ru-RU" sz="1200" dirty="0"/>
                        <a:t>.</a:t>
                      </a:r>
                    </a:p>
                    <a:p>
                      <a:pPr algn="ctr"/>
                      <a:r>
                        <a:rPr lang="ru-RU" sz="1200" dirty="0"/>
                        <a:t>прыжки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Шест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/>
                        <a:t>Медицинбол</a:t>
                      </a:r>
                      <a:endParaRPr lang="ru-RU" sz="1200" dirty="0"/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Копье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Выносливость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3079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Формула -1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/>
                        <a:t>Барьернспринт</a:t>
                      </a:r>
                      <a:endParaRPr lang="ru-RU" sz="1200" dirty="0"/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Шест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/>
                        <a:t>Скрест</a:t>
                      </a:r>
                      <a:r>
                        <a:rPr lang="ru-RU" sz="1200" dirty="0"/>
                        <a:t>. Прыжки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Копье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/>
                        <a:t>Медицинбол</a:t>
                      </a:r>
                      <a:endParaRPr lang="ru-RU" sz="1200" dirty="0"/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Выносливость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079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Барьерный спринт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Формула -1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Копье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/>
                        <a:t>Медицинбол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/>
                        <a:t>Скрест</a:t>
                      </a:r>
                      <a:r>
                        <a:rPr lang="ru-RU" sz="1200" dirty="0"/>
                        <a:t>. Прыжки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Шест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Выносливость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3079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Барьерный спринт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Формула -1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/>
                        <a:t>медицинбол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Копье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Шест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/>
                        <a:t>Скрест</a:t>
                      </a:r>
                      <a:r>
                        <a:rPr lang="ru-RU" sz="1200" dirty="0"/>
                        <a:t>. Прыжки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Выносливость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00013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СУДЬИ / СОПРОВОЖДАЮЩИЕ ВЗРОСЛЫЕ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Понадобится один судья на команду и один судья на  каждую станцию  по виду.  Дополнительно понадобится один  – два человека для хронометража и записи результатов на табло. </a:t>
            </a:r>
          </a:p>
          <a:p>
            <a:endParaRPr lang="ru-RU" dirty="0"/>
          </a:p>
          <a:p>
            <a:r>
              <a:rPr lang="ru-RU" dirty="0"/>
              <a:t>Судьями соревнования могут быть люди, которые не обладают особыми знаниями в области правил легкой атлетики. </a:t>
            </a:r>
          </a:p>
          <a:p>
            <a:pPr>
              <a:buNone/>
            </a:pPr>
            <a:endParaRPr lang="ru-RU" dirty="0"/>
          </a:p>
          <a:p>
            <a:r>
              <a:rPr lang="ru-RU" dirty="0"/>
              <a:t>Но они должны проявлять свою благосклонность, быть беспристрастными, иметь какие то знания и быть полностью осведомленными о том, что соревнование организовано прежде всего для детей, а результаты  идут на втором месте.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 </a:t>
            </a:r>
            <a:r>
              <a:rPr lang="ru-RU" b="1" dirty="0">
                <a:solidFill>
                  <a:srgbClr val="C00000"/>
                </a:solidFill>
              </a:rPr>
              <a:t>Система зачета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00726"/>
          </a:xfrm>
        </p:spPr>
        <p:txBody>
          <a:bodyPr>
            <a:noAutofit/>
          </a:bodyPr>
          <a:lstStyle/>
          <a:p>
            <a:pPr>
              <a:buNone/>
            </a:pPr>
            <a:endParaRPr lang="ru-RU" sz="2000" b="1" dirty="0"/>
          </a:p>
          <a:p>
            <a:r>
              <a:rPr lang="ru-RU" sz="2000" dirty="0"/>
              <a:t>— Максимальный зачет зависит от количества команд, соревнующихся в конкретной возрастной группе. Например, при 9 участвующих командах лучшая получает 9 очков, вторая команда получает 8 очков, третья команда получает 7 очков и так далее до тех пор, пока последняя команда не получит 1 очко.</a:t>
            </a:r>
          </a:p>
          <a:p>
            <a:r>
              <a:rPr lang="ru-RU" sz="2000" dirty="0"/>
              <a:t>— Сразу же после завершения конкретного вида общий результат передается для вывешивания на табло.</a:t>
            </a:r>
          </a:p>
          <a:p>
            <a:r>
              <a:rPr lang="ru-RU" sz="2000" dirty="0"/>
              <a:t>— Если две или несколько команд имеют одинаковый результат, все команды получают зачет, соответствующий высшему месту. Следующая команда получает рейтинг в соответствие с местом, следующим за тем, которое соответствует командам с одинаковым результатом.</a:t>
            </a:r>
          </a:p>
          <a:p>
            <a:r>
              <a:rPr lang="ru-RU" sz="2000" dirty="0"/>
              <a:t>— Победителем соревнования считается команда, которая получает максимальное количество очков по окончании всех видов.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Каждый участвующий ребенок получает диплом в качестве награды.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857356" y="1428736"/>
            <a:ext cx="4357717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ижний колонтитул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Номер слайда 2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276225" y="188913"/>
            <a:ext cx="8569325" cy="1127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dirty="0">
                <a:solidFill>
                  <a:srgbClr val="000000"/>
                </a:solidFill>
                <a:latin typeface="Arial" charset="0"/>
                <a:cs typeface="Arial" charset="0"/>
              </a:rPr>
              <a:t>Спасибо за ваше внимание</a:t>
            </a:r>
            <a:endParaRPr lang="en-GB" sz="36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 t="2525"/>
          <a:stretch>
            <a:fillRect/>
          </a:stretch>
        </p:blipFill>
        <p:spPr bwMode="auto">
          <a:xfrm>
            <a:off x="6858016" y="1071546"/>
            <a:ext cx="1828800" cy="2805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 cstate="print"/>
          <a:srcRect l="2443" t="1859" r="4073" b="4337"/>
          <a:stretch>
            <a:fillRect/>
          </a:stretch>
        </p:blipFill>
        <p:spPr bwMode="auto">
          <a:xfrm>
            <a:off x="3409950" y="1914525"/>
            <a:ext cx="2725738" cy="3584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5" cstate="print"/>
          <a:srcRect l="17577" t="4688"/>
          <a:stretch>
            <a:fillRect/>
          </a:stretch>
        </p:blipFill>
        <p:spPr bwMode="auto">
          <a:xfrm>
            <a:off x="555625" y="1179513"/>
            <a:ext cx="2633663" cy="2282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4" y="3714752"/>
            <a:ext cx="2008187" cy="2919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72264" y="3857628"/>
            <a:ext cx="2203450" cy="2806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3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7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1" dur="1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5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53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1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Слайд 1 - &amp;quot;Детская легкая атлетика иааф&amp;quot;&quot;/&gt;&lt;property id=&quot;20307&quot; value=&quot;256&quot;/&gt;&lt;/object&gt;&lt;object type=&quot;3&quot; unique_id=&quot;10005&quot;&gt;&lt;property id=&quot;20148&quot; value=&quot;5&quot;/&gt;&lt;property id=&quot;20300&quot; value=&quot;Слайд 3 - &amp;quot;Легкая атлетика и дети&amp;quot;&quot;/&gt;&lt;property id=&quot;20307&quot; value=&quot;263&quot;/&gt;&lt;/object&gt;&lt;object type=&quot;3&quot; unique_id=&quot;10006&quot;&gt;&lt;property id=&quot;20148&quot; value=&quot;5&quot;/&gt;&lt;property id=&quot;20300&quot; value=&quot;Слайд 4 - &amp;quot;КОНЦЕПЦИЯ «ДЕТСКОЙ ЛЕГКОЙ АТЛЕТИКИ ИААФ»&amp;quot;&quot;/&gt;&lt;property id=&quot;20307&quot; value=&quot;265&quot;/&gt;&lt;/object&gt;&lt;object type=&quot;3&quot; unique_id=&quot;10007&quot;&gt;&lt;property id=&quot;20148&quot; value=&quot;5&quot;/&gt;&lt;property id=&quot;20300&quot; value=&quot;Слайд 5 - &amp;quot;«ДЕТСКАЯ ЛЕГКАЯ АТЛЕТИКА ИААФ»&amp;#x0D;&amp;#x0A; направлена на то, чтобы&amp;quot;&quot;/&gt;&lt;property id=&quot;20307&quot; value=&quot;267&quot;/&gt;&lt;/object&gt;&lt;object type=&quot;3&quot; unique_id=&quot;10008&quot;&gt;&lt;property id=&quot;20148&quot; value=&quot;5&quot;/&gt;&lt;property id=&quot;20300&quot; value=&quot;Слайд 6 - &amp;quot;Задачи&amp;quot;&quot;/&gt;&lt;property id=&quot;20307&quot; value=&quot;268&quot;/&gt;&lt;/object&gt;&lt;object type=&quot;3&quot; unique_id=&quot;10009&quot;&gt;&lt;property id=&quot;20148&quot; value=&quot;5&quot;/&gt;&lt;property id=&quot;20300&quot; value=&quot;Слайд 9 - &amp;quot;Принцип команды&amp;quot;&quot;/&gt;&lt;property id=&quot;20307&quot; value=&quot;269&quot;/&gt;&lt;/object&gt;&lt;object type=&quot;3&quot; unique_id=&quot;10010&quot;&gt;&lt;property id=&quot;20148&quot; value=&quot;5&quot;/&gt;&lt;property id=&quot;20300&quot; value=&quot;Слайд 8 - &amp;quot;Возрастные группы и программа по видам&amp;quot;&quot;/&gt;&lt;property id=&quot;20307&quot; value=&quot;270&quot;/&gt;&lt;/object&gt;&lt;object type=&quot;3&quot; unique_id=&quot;10011&quot;&gt;&lt;property id=&quot;20148&quot; value=&quot;5&quot;/&gt;&lt;property id=&quot;20300&quot; value=&quot;Слайд 11 - &amp;quot;Организация&amp;quot;&quot;/&gt;&lt;property id=&quot;20307&quot; value=&quot;271&quot;/&gt;&lt;/object&gt;&lt;object type=&quot;3&quot; unique_id=&quot;10012&quot;&gt;&lt;property id=&quot;20148&quot; value=&quot;5&quot;/&gt;&lt;property id=&quot;20300&quot; value=&quot;Слайд 12 - &amp;quot;Организация (продолжение)&amp;quot;&quot;/&gt;&lt;property id=&quot;20307&quot; value=&quot;272&quot;/&gt;&lt;/object&gt;&lt;object type=&quot;3&quot; unique_id=&quot;10014&quot;&gt;&lt;property id=&quot;20148&quot; value=&quot;5&quot;/&gt;&lt;property id=&quot;20300&quot; value=&quot;Слайд 22 - &amp;quot; «Формула — 1» — это эстафета, состоящая из гладкого бега, барьерного и «слаломного» спринта.&amp;quot;&quot;/&gt;&lt;property id=&quot;20307&quot; value=&quot;274&quot;/&gt;&lt;/object&gt;&lt;object type=&quot;3&quot; unique_id=&quot;10015&quot;&gt;&lt;property id=&quot;20148&quot; value=&quot;5&quot;/&gt;&lt;property id=&quot;20300&quot; value=&quot;Слайд 24 - &amp;quot; Прыжки в разные стороны&amp;quot;&quot;/&gt;&lt;property id=&quot;20307&quot; value=&quot;275&quot;/&gt;&lt;/object&gt;&lt;object type=&quot;3&quot; unique_id=&quot;10016&quot;&gt;&lt;property id=&quot;20148&quot; value=&quot;5&quot;/&gt;&lt;property id=&quot;20300&quot; value=&quot;Слайд 25 - &amp;quot; Метание детского копья одной рукой на дальность&amp;quot;&quot;/&gt;&lt;property id=&quot;20307&quot; value=&quot;276&quot;/&gt;&lt;/object&gt;&lt;object type=&quot;3&quot; unique_id=&quot;10017&quot;&gt;&lt;property id=&quot;20148&quot; value=&quot;5&quot;/&gt;&lt;property id=&quot;20300&quot; value=&quot;Слайд 26 - &amp;quot;Метание набивных мячей двумя руками на дальность из положения «стоя на коленях»&amp;quot;&quot;/&gt;&lt;property id=&quot;20307&quot; value=&quot;277&quot;/&gt;&lt;/object&gt;&lt;object type=&quot;3&quot; unique_id=&quot;10018&quot;&gt;&lt;property id=&quot;20148&quot; value=&quot;5&quot;/&gt;&lt;property id=&quot;20300&quot; value=&quot;Слайд 27 - &amp;quot; Прыжок с шестом в длину&amp;quot;&quot;/&gt;&lt;property id=&quot;20307&quot; value=&quot;278&quot;/&gt;&lt;/object&gt;&lt;object type=&quot;3&quot; unique_id=&quot;10019&quot;&gt;&lt;property id=&quot;20148&quot; value=&quot;5&quot;/&gt;&lt;property id=&quot;20300&quot; value=&quot;Слайд 28 - &amp;quot;Метание в различные сложные цели с использованием «вращательного» способа&amp;quot;&quot;/&gt;&lt;property id=&quot;20307&quot; value=&quot;279&quot;/&gt;&lt;/object&gt;&lt;object type=&quot;3&quot; unique_id=&quot;10020&quot;&gt;&lt;property id=&quot;20148&quot; value=&quot;5&quot;/&gt;&lt;property id=&quot;20300&quot; value=&quot;Слайд 29 - &amp;quot;СОРЕВНОВАНИЯ ДЛЯ ДЕТЕЙ 11 – 12 ЛЕТ&amp;#x0D;&amp;#x0A;«Формула виражей»: спринтерский и барьерный бег&amp;quot;&quot;/&gt;&lt;property id=&quot;20307&quot; value=&quot;280&quot;/&gt;&lt;/object&gt;&lt;object type=&quot;3&quot; unique_id=&quot;10021&quot;&gt;&lt;property id=&quot;20148&quot; value=&quot;5&quot;/&gt;&lt;property id=&quot;20300&quot; value=&quot;Слайд 30 - &amp;quot;«Формула виражей» — спринтерская эстафета&amp;quot;&quot;/&gt;&lt;property id=&quot;20307&quot; value=&quot;281&quot;/&gt;&lt;/object&gt;&lt;object type=&quot;3&quot; unique_id=&quot;10022&quot;&gt;&lt;property id=&quot;20148&quot; value=&quot;5&quot;/&gt;&lt;property id=&quot;20300&quot; value=&quot;Слайд 31 - &amp;quot;Барьерный бег – спринт через барьеры с регулярными интервалами&amp;#x0D;&amp;#x0A;&amp;quot;&quot;/&gt;&lt;property id=&quot;20307&quot; value=&quot;282&quot;/&gt;&lt;/object&gt;&lt;object type=&quot;3&quot; unique_id=&quot;10023&quot;&gt;&lt;property id=&quot;20148&quot; value=&quot;5&quot;/&gt;&lt;property id=&quot;20300&quot; value=&quot;Слайд 32 - &amp;quot; Тройной прыжок с короткого разбега&amp;quot;&quot;/&gt;&lt;property id=&quot;20307&quot; value=&quot;283&quot;/&gt;&lt;/object&gt;&lt;object type=&quot;3&quot; unique_id=&quot;10024&quot;&gt;&lt;property id=&quot;20148&quot; value=&quot;5&quot;/&gt;&lt;property id=&quot;20300&quot; value=&quot;Слайд 37 - &amp;quot; Система зачета&amp;quot;&quot;/&gt;&lt;property id=&quot;20307&quot; value=&quot;284&quot;/&gt;&lt;/object&gt;&lt;object type=&quot;3&quot; unique_id=&quot;10025&quot;&gt;&lt;property id=&quot;20148&quot; value=&quot;5&quot;/&gt;&lt;property id=&quot;20300&quot; value=&quot;Слайд 34 - &amp;quot;Организация соревновательной зоны&amp;quot;&quot;/&gt;&lt;property id=&quot;20307&quot; value=&quot;285&quot;/&gt;&lt;/object&gt;&lt;object type=&quot;3&quot; unique_id=&quot;10028&quot;&gt;&lt;property id=&quot;20148&quot; value=&quot;5&quot;/&gt;&lt;property id=&quot;20300&quot; value=&quot;Слайд 38 - &amp;quot;Каждый участвующий ребенок получает диплом в качестве награды.&amp;quot;&quot;/&gt;&lt;property id=&quot;20307&quot; value=&quot;288&quot;/&gt;&lt;/object&gt;&lt;object type=&quot;3&quot; unique_id=&quot;10032&quot;&gt;&lt;property id=&quot;20148&quot; value=&quot;5&quot;/&gt;&lt;property id=&quot;20300&quot; value=&quot;Слайд 7 - &amp;quot;К АК   УСПЕШНО  ОРГАНИЗОВ АТЬ   СОРЕВНОВАНИЕ  ПО  ДЕТСКОЙ  ЛЕГКОЙ АТЛЕТИКЕ ? &amp;quot;&quot;/&gt;&lt;property id=&quot;20307&quot; value=&quot;258&quot;/&gt;&lt;/object&gt;&lt;object type=&quot;3&quot; unique_id=&quot;10034&quot;&gt;&lt;property id=&quot;20148&quot; value=&quot;5&quot;/&gt;&lt;property id=&quot;20300&quot; value=&quot;Слайд 36 - &amp;quot;СУДЬИ / СОПРОВОЖДАЮЩИЕ ВЗРОСЛЫЕ&amp;quot;&quot;/&gt;&lt;property id=&quot;20307&quot; value=&quot;260&quot;/&gt;&lt;/object&gt;&lt;object type=&quot;3&quot; unique_id=&quot;10035&quot;&gt;&lt;property id=&quot;20148&quot; value=&quot;5&quot;/&gt;&lt;property id=&quot;20300&quot; value=&quot;Слайд 33 - &amp;quot; СПОРТИВНАЯ ПЛОЩАДКА&amp;quot;&quot;/&gt;&lt;property id=&quot;20307&quot; value=&quot;261&quot;/&gt;&lt;/object&gt;&lt;object type=&quot;3&quot; unique_id=&quot;10036&quot;&gt;&lt;property id=&quot;20148&quot; value=&quot;5&quot;/&gt;&lt;property id=&quot;20300&quot; value=&quot;Слайд 13 - &amp;quot;ИНВЕНТАРЬ&amp;quot;&quot;/&gt;&lt;property id=&quot;20307&quot; value=&quot;262&quot;/&gt;&lt;/object&gt;&lt;object type=&quot;3&quot; unique_id=&quot;10177&quot;&gt;&lt;property id=&quot;20148&quot; value=&quot;5&quot;/&gt;&lt;property id=&quot;20300&quot; value=&quot;Слайд 14&quot;/&gt;&lt;property id=&quot;20307&quot; value=&quot;289&quot;/&gt;&lt;/object&gt;&lt;object type=&quot;3&quot; unique_id=&quot;10180&quot;&gt;&lt;property id=&quot;20148&quot; value=&quot;5&quot;/&gt;&lt;property id=&quot;20300&quot; value=&quot;Слайд 16 - &amp;quot;Дети сами должны приносить и уносить инвентарь.&amp;#x0D;&amp;#x0A;&amp;quot;&quot;/&gt;&lt;property id=&quot;20307&quot; value=&quot;292&quot;/&gt;&lt;/object&gt;&lt;object type=&quot;3&quot; unique_id=&quot;10506&quot;&gt;&lt;property id=&quot;20148&quot; value=&quot;5&quot;/&gt;&lt;property id=&quot;20300&quot; value=&quot;Слайд 39&quot;/&gt;&lt;property id=&quot;20307&quot; value=&quot;300&quot;/&gt;&lt;/object&gt;&lt;object type=&quot;3&quot; unique_id=&quot;11052&quot;&gt;&lt;property id=&quot;20148&quot; value=&quot;5&quot;/&gt;&lt;property id=&quot;20300&quot; value=&quot;Слайд 2 - &amp;quot;Предпосылки&amp;quot;&quot;/&gt;&lt;property id=&quot;20307&quot; value=&quot;301&quot;/&gt;&lt;/object&gt;&lt;object type=&quot;3&quot; unique_id=&quot;11053&quot;&gt;&lt;property id=&quot;20148&quot; value=&quot;5&quot;/&gt;&lt;property id=&quot;20300&quot; value=&quot;Слайд 10 - &amp;quot; КОМАНДЫ &amp;quot;&quot;/&gt;&lt;property id=&quot;20307&quot; value=&quot;307&quot;/&gt;&lt;/object&gt;&lt;object type=&quot;3&quot; unique_id=&quot;11054&quot;&gt;&lt;property id=&quot;20148&quot; value=&quot;5&quot;/&gt;&lt;property id=&quot;20300&quot; value=&quot;Слайд 15 - &amp;quot;Содержание инвентаря&amp;quot;&quot;/&gt;&lt;property id=&quot;20307&quot; value=&quot;302&quot;/&gt;&lt;/object&gt;&lt;object type=&quot;3&quot; unique_id=&quot;11055&quot;&gt;&lt;property id=&quot;20148&quot; value=&quot;5&quot;/&gt;&lt;property id=&quot;20300&quot; value=&quot;Слайд 17 - &amp;quot;- после каждого занятия инвентарь убирается&amp;#x0D;&amp;#x0A;&amp;quot;&quot;/&gt;&lt;property id=&quot;20307&quot; value=&quot;303&quot;/&gt;&lt;/object&gt;&lt;object type=&quot;3&quot; unique_id=&quot;11056&quot;&gt;&lt;property id=&quot;20148&quot; value=&quot;5&quot;/&gt;&lt;property id=&quot;20300&quot; value=&quot;Слайд 18 - &amp;quot;Виды «Детской легкой атлетики» &amp;quot;&quot;/&gt;&lt;property id=&quot;20307&quot; value=&quot;304&quot;/&gt;&lt;/object&gt;&lt;object type=&quot;3&quot; unique_id=&quot;11057&quot;&gt;&lt;property id=&quot;20148&quot; value=&quot;5&quot;/&gt;&lt;property id=&quot;20300&quot; value=&quot;Слайд 19 - &amp;quot;МЕТАН ИЯ &amp;quot;&quot;/&gt;&lt;property id=&quot;20307&quot; value=&quot;305&quot;/&gt;&lt;/object&gt;&lt;object type=&quot;3&quot; unique_id=&quot;11058&quot;&gt;&lt;property id=&quot;20148&quot; value=&quot;5&quot;/&gt;&lt;property id=&quot;20300&quot; value=&quot;Слайд 20 - &amp;quot;ПРЫЖКОВЫЕ ВИДЫ&amp;quot;&quot;/&gt;&lt;property id=&quot;20307&quot; value=&quot;306&quot;/&gt;&lt;/object&gt;&lt;object type=&quot;3&quot; unique_id=&quot;11059&quot;&gt;&lt;property id=&quot;20148&quot; value=&quot;5&quot;/&gt;&lt;property id=&quot;20300&quot; value=&quot;Слайд 21 - &amp;quot;Виды для детей 7 - 8 ЛЕТ&amp;#x0D;&amp;#x0A;Спринт/Барьерный челночный бег&amp;quot;&quot;/&gt;&lt;property id=&quot;20307&quot; value=&quot;308&quot;/&gt;&lt;/object&gt;&lt;object type=&quot;3&quot; unique_id=&quot;11060&quot;&gt;&lt;property id=&quot;20148&quot; value=&quot;5&quot;/&gt;&lt;property id=&quot;20300&quot; value=&quot;Слайд 23 - &amp;quot;Барьерный спринт и слаломная эстафета &amp;quot;&quot;/&gt;&lt;property id=&quot;20307&quot; value=&quot;309&quot;/&gt;&lt;/object&gt;&lt;object type=&quot;3&quot; unique_id=&quot;11061&quot;&gt;&lt;property id=&quot;20148&quot; value=&quot;5&quot;/&gt;&lt;property id=&quot;20300&quot; value=&quot;Слайд 35 - &amp;quot;Смена станций при 4 командах &amp;#x0D;&amp;#x0A; &amp;quot;&quot;/&gt;&lt;property id=&quot;20307&quot; value=&quot;310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Техничес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539</TotalTime>
  <Words>3112</Words>
  <Application>Microsoft Office PowerPoint</Application>
  <PresentationFormat>Экран (4:3)</PresentationFormat>
  <Paragraphs>251</Paragraphs>
  <Slides>39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5" baseType="lpstr">
      <vt:lpstr>Arial</vt:lpstr>
      <vt:lpstr>Calibri</vt:lpstr>
      <vt:lpstr>Franklin Gothic Book</vt:lpstr>
      <vt:lpstr>Wingdings</vt:lpstr>
      <vt:lpstr>Wingdings 2</vt:lpstr>
      <vt:lpstr>Техническая</vt:lpstr>
      <vt:lpstr>Детская легкая атлетика иааф</vt:lpstr>
      <vt:lpstr>Предпосылки</vt:lpstr>
      <vt:lpstr>Легкая атлетика и дети</vt:lpstr>
      <vt:lpstr>КОНЦЕПЦИЯ «ДЕТСКОЙ ЛЕГКОЙ АТЛЕТИКИ ИААФ»</vt:lpstr>
      <vt:lpstr>«ДЕТСКАЯ ЛЕГКАЯ АТЛЕТИКА ИААФ»  направлена на то, чтобы</vt:lpstr>
      <vt:lpstr>Задачи</vt:lpstr>
      <vt:lpstr>КАК   УСПЕШНО  ОРГАНИЗОВАТЬ   СОРЕВНОВАНИЕ  ПО  ДЕТСКОЙ  ЛЕГКОЙ АТЛЕТИКЕ ? </vt:lpstr>
      <vt:lpstr>Возрастные группы и программа по видам</vt:lpstr>
      <vt:lpstr>Принцип команды</vt:lpstr>
      <vt:lpstr> КОМАНДЫ </vt:lpstr>
      <vt:lpstr>Организация</vt:lpstr>
      <vt:lpstr>Организация (продолжение)</vt:lpstr>
      <vt:lpstr>ИНВЕНТАРЬ</vt:lpstr>
      <vt:lpstr>Презентация PowerPoint</vt:lpstr>
      <vt:lpstr>Содержание инвентаря</vt:lpstr>
      <vt:lpstr>Дети сами должны приносить и уносить инвентарь. </vt:lpstr>
      <vt:lpstr>- после каждого занятия инвентарь убирается </vt:lpstr>
      <vt:lpstr>Виды «Детской легкой атлетики» </vt:lpstr>
      <vt:lpstr>МЕТАН ИЯ </vt:lpstr>
      <vt:lpstr>ПРЫЖКОВЫЕ ВИДЫ</vt:lpstr>
      <vt:lpstr>Виды для детей 7 - 8 ЛЕТ Спринт/Барьерный челночный бег</vt:lpstr>
      <vt:lpstr> «Формула — 1» — это эстафета, состоящая из гладкого бега, барьерного и «слаломного» спринта.</vt:lpstr>
      <vt:lpstr>Барьерный спринт и слаломная эстафета </vt:lpstr>
      <vt:lpstr> Прыжки в разные стороны</vt:lpstr>
      <vt:lpstr> Метание детского копья одной рукой на дальность</vt:lpstr>
      <vt:lpstr>Метание набивных мячей двумя руками на дальность из положения «стоя на коленях»</vt:lpstr>
      <vt:lpstr> Прыжок с шестом в длину</vt:lpstr>
      <vt:lpstr>Метание в различные сложные цели с использованием «вращательного» способа</vt:lpstr>
      <vt:lpstr>СОРЕВНОВАНИЯ ДЛЯ ДЕТЕЙ 11 – 12 ЛЕТ «Формула виражей»: спринтерский и барьерный бег</vt:lpstr>
      <vt:lpstr>«Формула виражей» — спринтерская эстафета</vt:lpstr>
      <vt:lpstr>Барьерный бег – спринт через барьеры с регулярными интервалами </vt:lpstr>
      <vt:lpstr> Тройной прыжок с короткого разбега</vt:lpstr>
      <vt:lpstr> СПОРТИВНАЯ ПЛОЩАДКА</vt:lpstr>
      <vt:lpstr>Организация соревновательной зоны</vt:lpstr>
      <vt:lpstr>Смена станций при 4 командах   </vt:lpstr>
      <vt:lpstr>СУДЬИ / СОПРОВОЖДАЮЩИЕ ВЗРОСЛЫЕ</vt:lpstr>
      <vt:lpstr> Система зачета</vt:lpstr>
      <vt:lpstr>Каждый участвующий ребенок получает диплом в качестве награды.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Командные соревнования ИААФ  - Командные соревнования для детей 13-15 лет</dc:title>
  <dc:creator>Ёжик</dc:creator>
  <cp:lastModifiedBy>Журочкина Екатерина Дмитриевна</cp:lastModifiedBy>
  <cp:revision>59</cp:revision>
  <dcterms:created xsi:type="dcterms:W3CDTF">2012-04-08T10:41:39Z</dcterms:created>
  <dcterms:modified xsi:type="dcterms:W3CDTF">2026-06-10T06:51:06Z</dcterms:modified>
</cp:coreProperties>
</file>